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26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dirty="0"/>
              <a:t>Model driven investing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8"/>
            <a:ext cx="6269347" cy="202494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King county, Washington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Brian Tracy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December 10, 2021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0E96-60FB-4ACB-98A8-38275CFD9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F5837-1B77-439B-9B62-AEA8852AD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Business Problem</a:t>
            </a:r>
          </a:p>
          <a:p>
            <a:pPr lvl="1"/>
            <a:r>
              <a:rPr lang="en-US" dirty="0"/>
              <a:t>Data &amp; Methods</a:t>
            </a:r>
          </a:p>
          <a:p>
            <a:pPr lvl="1"/>
            <a:r>
              <a:rPr lang="en-US" dirty="0"/>
              <a:t>Modeling Process</a:t>
            </a:r>
          </a:p>
          <a:p>
            <a:pPr lvl="1"/>
            <a:r>
              <a:rPr lang="en-US" dirty="0"/>
              <a:t>Regression Results</a:t>
            </a:r>
          </a:p>
          <a:p>
            <a:pPr lvl="1"/>
            <a:r>
              <a:rPr lang="en-US" dirty="0"/>
              <a:t>Recommendations</a:t>
            </a:r>
          </a:p>
          <a:p>
            <a:pPr lvl="1"/>
            <a:r>
              <a:rPr lang="en-US" dirty="0"/>
              <a:t>Next Steps</a:t>
            </a:r>
          </a:p>
          <a:p>
            <a:pPr lvl="1"/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64505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9A1E8-5B39-4D59-B874-C144549A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FD9C3-AFA0-4EB1-AE7A-7078391A0B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A new bitcoin millionaire in Seattle has decided they want to diversify into real estate</a:t>
            </a:r>
          </a:p>
          <a:p>
            <a:pPr lvl="1"/>
            <a:r>
              <a:rPr lang="en-US" dirty="0"/>
              <a:t>They want our company to build a model to predict home sales in King County, Washington </a:t>
            </a:r>
          </a:p>
          <a:p>
            <a:pPr lvl="1"/>
            <a:r>
              <a:rPr lang="en-US" dirty="0"/>
              <a:t>The goal is to use our model to predict the price of a home currently for sale in order to influence the decision to buy.</a:t>
            </a:r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B43F2372-CDED-4257-90FB-619AA373F8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81" y="2120900"/>
            <a:ext cx="3748088" cy="3748088"/>
          </a:xfrm>
        </p:spPr>
      </p:pic>
    </p:spTree>
    <p:extLst>
      <p:ext uri="{BB962C8B-B14F-4D97-AF65-F5344CB8AC3E}">
        <p14:creationId xmlns:p14="http://schemas.microsoft.com/office/powerpoint/2010/main" val="4185400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F54A6-7BC2-478C-BB67-5F5117644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 Methods</a:t>
            </a:r>
          </a:p>
        </p:txBody>
      </p:sp>
      <p:pic>
        <p:nvPicPr>
          <p:cNvPr id="7" name="Content Placeholder 6" descr="A city with a mountain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508C73BC-02A4-4983-9851-195CD020C1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691554"/>
            <a:ext cx="4640262" cy="2606779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EF65A0-BE76-4DA3-9963-0B0ECB7FB3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dirty="0"/>
              <a:t>Data provided on home sale information from homes sold in King County between May 2014 and May 2015</a:t>
            </a:r>
          </a:p>
          <a:p>
            <a:pPr lvl="1"/>
            <a:r>
              <a:rPr lang="en-US" dirty="0"/>
              <a:t>21,597 entries in the data</a:t>
            </a:r>
          </a:p>
          <a:p>
            <a:pPr lvl="1"/>
            <a:r>
              <a:rPr lang="en-US" dirty="0"/>
              <a:t>Features include:</a:t>
            </a:r>
          </a:p>
          <a:p>
            <a:pPr lvl="2"/>
            <a:r>
              <a:rPr lang="en-US" dirty="0"/>
              <a:t>Sale price</a:t>
            </a:r>
          </a:p>
          <a:p>
            <a:pPr lvl="2"/>
            <a:r>
              <a:rPr lang="en-US" dirty="0"/>
              <a:t>Home composition, condition and quality</a:t>
            </a:r>
          </a:p>
          <a:p>
            <a:pPr lvl="2"/>
            <a:r>
              <a:rPr lang="en-US" dirty="0"/>
              <a:t>Location</a:t>
            </a:r>
          </a:p>
          <a:p>
            <a:pPr lvl="1"/>
            <a:r>
              <a:rPr lang="en-US" dirty="0"/>
              <a:t>Using python and </a:t>
            </a:r>
            <a:r>
              <a:rPr lang="en-US" dirty="0" err="1"/>
              <a:t>jupyter</a:t>
            </a:r>
            <a:r>
              <a:rPr lang="en-US" dirty="0"/>
              <a:t> notebook for work environment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455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D54C9-5921-41DB-B541-C71DED9B4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C46C4-A90C-4CE3-B7AD-BA1C050C09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Baseline Model:</a:t>
            </a:r>
          </a:p>
          <a:p>
            <a:pPr lvl="1"/>
            <a:r>
              <a:rPr lang="en-US" dirty="0"/>
              <a:t>After conversion of categorical features</a:t>
            </a:r>
          </a:p>
          <a:p>
            <a:pPr lvl="1"/>
            <a:r>
              <a:rPr lang="en-US" dirty="0"/>
              <a:t>Includes all features available</a:t>
            </a:r>
          </a:p>
          <a:p>
            <a:pPr lvl="1"/>
            <a:r>
              <a:rPr lang="en-US" dirty="0"/>
              <a:t>Provides a reference point for future iteration of model to compare</a:t>
            </a:r>
          </a:p>
          <a:p>
            <a:pPr lvl="1"/>
            <a:r>
              <a:rPr lang="en-US" dirty="0"/>
              <a:t>Attempts to explain the relationship between all the features and the price of the home.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40614-6D6B-4AAA-BF8B-D209217757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Successive iterations:</a:t>
            </a:r>
          </a:p>
          <a:p>
            <a:pPr lvl="1"/>
            <a:r>
              <a:rPr lang="en-US" dirty="0"/>
              <a:t>The first step is pruning features based on linear regression assumptions and multicollinearity</a:t>
            </a:r>
          </a:p>
          <a:p>
            <a:pPr lvl="1"/>
            <a:r>
              <a:rPr lang="en-US" dirty="0"/>
              <a:t>After pruning, attempted to include removed features by engineering new features</a:t>
            </a:r>
          </a:p>
          <a:p>
            <a:pPr lvl="1"/>
            <a:r>
              <a:rPr lang="en-US" dirty="0"/>
              <a:t>Evaluate after each addition, decide to keep or remove more features</a:t>
            </a:r>
          </a:p>
          <a:p>
            <a:pPr lvl="1"/>
            <a:r>
              <a:rPr lang="en-US" dirty="0"/>
              <a:t>Continue until unable to improve model further</a:t>
            </a:r>
          </a:p>
          <a:p>
            <a:pPr lvl="1"/>
            <a:r>
              <a:rPr lang="en-US" dirty="0"/>
              <a:t>Final iteration transforms price to attempt even better fit</a:t>
            </a:r>
          </a:p>
        </p:txBody>
      </p:sp>
    </p:spTree>
    <p:extLst>
      <p:ext uri="{BB962C8B-B14F-4D97-AF65-F5344CB8AC3E}">
        <p14:creationId xmlns:p14="http://schemas.microsoft.com/office/powerpoint/2010/main" val="2630508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D317-FF02-45B2-9499-AFA6FE78D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B6EE4-404E-408F-9D5B-83A5F7632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The final model can explain about 72% of the variation when scored against testing data</a:t>
            </a:r>
          </a:p>
          <a:p>
            <a:pPr lvl="1"/>
            <a:r>
              <a:rPr lang="en-US" dirty="0"/>
              <a:t>32 predictors were used in the final model </a:t>
            </a:r>
          </a:p>
          <a:p>
            <a:pPr lvl="1"/>
            <a:r>
              <a:rPr lang="en-US" dirty="0"/>
              <a:t>Square footage of the home seems to be the primary driving predictor of price</a:t>
            </a:r>
          </a:p>
          <a:p>
            <a:pPr lvl="1"/>
            <a:r>
              <a:rPr lang="en-US" dirty="0"/>
              <a:t>Other predictors which have a positive effect on price include:</a:t>
            </a:r>
          </a:p>
          <a:p>
            <a:pPr lvl="2"/>
            <a:r>
              <a:rPr lang="en-US" dirty="0"/>
              <a:t>Waterfront property</a:t>
            </a:r>
          </a:p>
          <a:p>
            <a:pPr lvl="2"/>
            <a:r>
              <a:rPr lang="en-US" dirty="0"/>
              <a:t>Property with a view</a:t>
            </a:r>
          </a:p>
          <a:p>
            <a:pPr lvl="2"/>
            <a:r>
              <a:rPr lang="en-US" dirty="0"/>
              <a:t>Property recently renovated </a:t>
            </a:r>
          </a:p>
          <a:p>
            <a:pPr lvl="2"/>
            <a:r>
              <a:rPr lang="en-US" dirty="0"/>
              <a:t>Property in excellent condition</a:t>
            </a:r>
          </a:p>
          <a:p>
            <a:pPr lvl="1"/>
            <a:r>
              <a:rPr lang="en-US" dirty="0"/>
              <a:t>Scoring against test data supports these results</a:t>
            </a:r>
          </a:p>
          <a:p>
            <a:pPr marL="201168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031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0CBF75-A94E-43C7-AC27-C5EF34E17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B4B253-4179-4252-9AD1-BD313058E6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Evaluating against test data shows a high error</a:t>
            </a:r>
          </a:p>
          <a:p>
            <a:pPr lvl="1"/>
            <a:r>
              <a:rPr lang="en-US" dirty="0"/>
              <a:t>Model should not be the only decision maker for purchasing a home.</a:t>
            </a:r>
          </a:p>
          <a:p>
            <a:pPr lvl="1"/>
            <a:r>
              <a:rPr lang="en-US" dirty="0"/>
              <a:t>Likely additional features that affect home price we either don't have the data for or haven't engineered yet.</a:t>
            </a:r>
          </a:p>
          <a:p>
            <a:pPr lvl="1"/>
            <a:endParaRPr lang="en-US" dirty="0"/>
          </a:p>
        </p:txBody>
      </p:sp>
      <p:pic>
        <p:nvPicPr>
          <p:cNvPr id="8" name="Content Placeholder 7" descr="Wooden houses with one house standing out with its orange and red color">
            <a:extLst>
              <a:ext uri="{FF2B5EF4-FFF2-40B4-BE49-F238E27FC236}">
                <a16:creationId xmlns:a16="http://schemas.microsoft.com/office/drawing/2014/main" id="{FE001E43-D591-4F87-8FA5-F747765391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2447067"/>
            <a:ext cx="4638675" cy="3095753"/>
          </a:xfrm>
        </p:spPr>
      </p:pic>
    </p:spTree>
    <p:extLst>
      <p:ext uri="{BB962C8B-B14F-4D97-AF65-F5344CB8AC3E}">
        <p14:creationId xmlns:p14="http://schemas.microsoft.com/office/powerpoint/2010/main" val="3884565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F43E8-5CAF-45FA-B29E-343DDBCB0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759C2-D588-4A93-83F0-F13E91BC8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28061" y="2144678"/>
            <a:ext cx="4639736" cy="3748193"/>
          </a:xfrm>
        </p:spPr>
        <p:txBody>
          <a:bodyPr/>
          <a:lstStyle/>
          <a:p>
            <a:pPr lvl="1"/>
            <a:r>
              <a:rPr lang="en-US" dirty="0"/>
              <a:t>Other features that may affect home price could include:</a:t>
            </a:r>
          </a:p>
          <a:p>
            <a:pPr lvl="2"/>
            <a:r>
              <a:rPr lang="en-US" dirty="0"/>
              <a:t>Relative location to amenities (like grocery stores, entertainment, restaurants,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Schools</a:t>
            </a:r>
          </a:p>
          <a:p>
            <a:pPr lvl="2"/>
            <a:r>
              <a:rPr lang="en-US" dirty="0"/>
              <a:t>Crime</a:t>
            </a:r>
          </a:p>
          <a:p>
            <a:pPr lvl="2"/>
            <a:r>
              <a:rPr lang="en-US" dirty="0"/>
              <a:t>Public services</a:t>
            </a:r>
          </a:p>
          <a:p>
            <a:pPr lvl="1"/>
            <a:r>
              <a:rPr lang="en-US" dirty="0"/>
              <a:t>Gather more and newer home sale data</a:t>
            </a:r>
          </a:p>
          <a:p>
            <a:pPr lvl="2"/>
            <a:r>
              <a:rPr lang="en-US" dirty="0"/>
              <a:t>The data we have is about 6 years old</a:t>
            </a:r>
          </a:p>
          <a:p>
            <a:pPr lvl="2"/>
            <a:r>
              <a:rPr lang="en-US" dirty="0"/>
              <a:t>Much has changed in the real estate market in that time</a:t>
            </a:r>
          </a:p>
          <a:p>
            <a:pPr lvl="2"/>
            <a:r>
              <a:rPr lang="en-US" dirty="0"/>
              <a:t>May help identify trends</a:t>
            </a:r>
          </a:p>
        </p:txBody>
      </p:sp>
      <p:pic>
        <p:nvPicPr>
          <p:cNvPr id="6" name="Content Placeholder 5" descr="3D stairs design">
            <a:extLst>
              <a:ext uri="{FF2B5EF4-FFF2-40B4-BE49-F238E27FC236}">
                <a16:creationId xmlns:a16="http://schemas.microsoft.com/office/drawing/2014/main" id="{BE8A80B9-84BE-410A-96C8-ED7722A75D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3" y="2278658"/>
            <a:ext cx="4640262" cy="3480196"/>
          </a:xfrm>
        </p:spPr>
      </p:pic>
    </p:spTree>
    <p:extLst>
      <p:ext uri="{BB962C8B-B14F-4D97-AF65-F5344CB8AC3E}">
        <p14:creationId xmlns:p14="http://schemas.microsoft.com/office/powerpoint/2010/main" val="4003776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B8CE6-B73D-44A0-8A43-243D190672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D70BAA-4FFC-4DAD-9DAB-C1A69CED58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/>
              <a:t>: https://github.com/brtracy/dsc-phase-2-project-v2-3</a:t>
            </a:r>
          </a:p>
        </p:txBody>
      </p:sp>
    </p:spTree>
    <p:extLst>
      <p:ext uri="{BB962C8B-B14F-4D97-AF65-F5344CB8AC3E}">
        <p14:creationId xmlns:p14="http://schemas.microsoft.com/office/powerpoint/2010/main" val="258204125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{37FC4A18-6FE9-4303-820A-0B1880849E8D}tf56160789_win32</Template>
  <TotalTime>238</TotalTime>
  <Words>418</Words>
  <Application>Microsoft Office PowerPoint</Application>
  <PresentationFormat>Widescreen</PresentationFormat>
  <Paragraphs>63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Bookman Old Style</vt:lpstr>
      <vt:lpstr>Calibri</vt:lpstr>
      <vt:lpstr>Franklin Gothic Book</vt:lpstr>
      <vt:lpstr>1_RetrospectVTI</vt:lpstr>
      <vt:lpstr>Model driven investing</vt:lpstr>
      <vt:lpstr>Outline</vt:lpstr>
      <vt:lpstr>Business Problem</vt:lpstr>
      <vt:lpstr>Data &amp; Methods</vt:lpstr>
      <vt:lpstr>Modeling Process</vt:lpstr>
      <vt:lpstr>Regression Results</vt:lpstr>
      <vt:lpstr>Recommendations</vt:lpstr>
      <vt:lpstr>Next steps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driven investing</dc:title>
  <dc:creator>Brian Tracy</dc:creator>
  <cp:lastModifiedBy>Brian Tracy</cp:lastModifiedBy>
  <cp:revision>1</cp:revision>
  <cp:lastPrinted>2021-12-10T18:48:35Z</cp:lastPrinted>
  <dcterms:created xsi:type="dcterms:W3CDTF">2021-12-10T14:50:23Z</dcterms:created>
  <dcterms:modified xsi:type="dcterms:W3CDTF">2021-12-10T18:48:44Z</dcterms:modified>
</cp:coreProperties>
</file>